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5" r:id="rId14"/>
    <p:sldId id="268" r:id="rId15"/>
    <p:sldId id="270" r:id="rId16"/>
    <p:sldId id="271" r:id="rId17"/>
    <p:sldId id="272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elanie Grenier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5-23T15:41:20.253" idx="1">
    <p:pos x="6507" y="168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2EDBF-FD4D-F642-9825-CA381372458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37CFC-4A2F-B245-95B0-00C078C7276B}">
      <dgm:prSet phldrT="[Text]" custT="1"/>
      <dgm:spPr/>
      <dgm:t>
        <a:bodyPr/>
        <a:lstStyle/>
        <a:p>
          <a:r>
            <a:rPr lang="en-US" sz="1600" b="1" dirty="0"/>
            <a:t>Gallery M33 Platform</a:t>
          </a:r>
          <a:endParaRPr lang="en-US" sz="1400" dirty="0"/>
        </a:p>
        <a:p>
          <a:r>
            <a:rPr lang="en-US" sz="1400" dirty="0"/>
            <a:t>•Online art gallery and service center</a:t>
          </a:r>
        </a:p>
        <a:p>
          <a:r>
            <a:rPr lang="en-US" sz="1400" dirty="0"/>
            <a:t>•Technical home for the display of artist galleries</a:t>
          </a:r>
        </a:p>
        <a:p>
          <a:r>
            <a:rPr lang="en-US" sz="1400" dirty="0"/>
            <a:t>•Service center for artists</a:t>
          </a:r>
        </a:p>
        <a:p>
          <a:r>
            <a:rPr lang="en-US" sz="1400" dirty="0" smtClean="0"/>
            <a:t>•</a:t>
          </a:r>
          <a:r>
            <a:rPr lang="en-US" sz="1400" dirty="0" err="1" smtClean="0"/>
            <a:t>Blogue</a:t>
          </a:r>
          <a:r>
            <a:rPr lang="en-US" sz="1400" dirty="0" smtClean="0"/>
            <a:t> </a:t>
          </a:r>
          <a:r>
            <a:rPr lang="en-US" sz="1400" dirty="0"/>
            <a:t>host</a:t>
          </a:r>
        </a:p>
        <a:p>
          <a:r>
            <a:rPr lang="en-US" sz="1400" dirty="0"/>
            <a:t>•Communication platform for direct art sales and rental</a:t>
          </a:r>
        </a:p>
        <a:p>
          <a:r>
            <a:rPr lang="en-US" sz="1400" dirty="0"/>
            <a:t>•Entirely crowd-sourced </a:t>
          </a:r>
        </a:p>
      </dgm:t>
    </dgm:pt>
    <dgm:pt modelId="{0F969846-1798-A244-B49A-A791C3A1B09E}" type="parTrans" cxnId="{0A4CC9A3-DFEF-E04D-B436-82C90707FA0E}">
      <dgm:prSet/>
      <dgm:spPr/>
      <dgm:t>
        <a:bodyPr/>
        <a:lstStyle/>
        <a:p>
          <a:endParaRPr lang="en-US"/>
        </a:p>
      </dgm:t>
    </dgm:pt>
    <dgm:pt modelId="{11611C63-D6BC-D44A-AEAC-0DA420B12C7C}" type="sibTrans" cxnId="{0A4CC9A3-DFEF-E04D-B436-82C90707FA0E}">
      <dgm:prSet/>
      <dgm:spPr/>
      <dgm:t>
        <a:bodyPr/>
        <a:lstStyle/>
        <a:p>
          <a:endParaRPr lang="en-US"/>
        </a:p>
      </dgm:t>
    </dgm:pt>
    <dgm:pt modelId="{F77AA8E9-308C-A946-932B-04AE89FB6E9D}">
      <dgm:prSet phldrT="[Text]" custT="1"/>
      <dgm:spPr/>
      <dgm:t>
        <a:bodyPr/>
        <a:lstStyle/>
        <a:p>
          <a:r>
            <a:rPr lang="en-US" sz="1000" b="1"/>
            <a:t>Artists</a:t>
          </a:r>
        </a:p>
        <a:p>
          <a:r>
            <a:rPr lang="en-US" sz="800"/>
            <a:t>•Artists login to get access to services with membership ( blogue, shipping, marketing, insurance etc.)</a:t>
          </a:r>
        </a:p>
        <a:p>
          <a:r>
            <a:rPr lang="en-US" sz="800"/>
            <a:t>•Artists create and maintain their own sales and rental gallery</a:t>
          </a:r>
        </a:p>
        <a:p>
          <a:r>
            <a:rPr lang="en-US" sz="800"/>
            <a:t>Artists negociate prices, availability and shipping directly</a:t>
          </a:r>
        </a:p>
      </dgm:t>
    </dgm:pt>
    <dgm:pt modelId="{2D491B8C-D480-4A45-9533-6FC705C6DFA7}" type="parTrans" cxnId="{9DC8F441-0044-F441-BA65-FAA633131D87}">
      <dgm:prSet/>
      <dgm:spPr/>
      <dgm:t>
        <a:bodyPr/>
        <a:lstStyle/>
        <a:p>
          <a:endParaRPr lang="en-US"/>
        </a:p>
      </dgm:t>
    </dgm:pt>
    <dgm:pt modelId="{EC92BE3C-9795-8F4E-AE79-17087ECFC8F6}" type="sibTrans" cxnId="{9DC8F441-0044-F441-BA65-FAA633131D87}">
      <dgm:prSet/>
      <dgm:spPr/>
      <dgm:t>
        <a:bodyPr/>
        <a:lstStyle/>
        <a:p>
          <a:endParaRPr lang="en-US"/>
        </a:p>
      </dgm:t>
    </dgm:pt>
    <dgm:pt modelId="{AD5E7624-51FF-774A-B62C-23948AE2E63F}">
      <dgm:prSet phldrT="[Text]" custT="1"/>
      <dgm:spPr/>
      <dgm:t>
        <a:bodyPr/>
        <a:lstStyle/>
        <a:p>
          <a:r>
            <a:rPr lang="en-US" sz="1000" b="1"/>
            <a:t>Outsourced  resources &amp; services </a:t>
          </a:r>
        </a:p>
        <a:p>
          <a:r>
            <a:rPr lang="en-US" sz="800"/>
            <a:t>•All services are outsourced (customer service, accounting, banking, technical support etc)</a:t>
          </a:r>
        </a:p>
        <a:p>
          <a:r>
            <a:rPr lang="en-US" sz="800"/>
            <a:t>•Services are offered through partnerships under negociated preferred rates </a:t>
          </a:r>
        </a:p>
      </dgm:t>
    </dgm:pt>
    <dgm:pt modelId="{6C8EB2E4-A6E5-FC4A-82E3-C7D62ED0762E}" type="parTrans" cxnId="{3D36D24F-9878-7B4C-827E-8A39107C04A5}">
      <dgm:prSet/>
      <dgm:spPr/>
      <dgm:t>
        <a:bodyPr/>
        <a:lstStyle/>
        <a:p>
          <a:endParaRPr lang="en-US"/>
        </a:p>
      </dgm:t>
    </dgm:pt>
    <dgm:pt modelId="{D7B16863-C734-4143-9802-490414BBA3F7}" type="sibTrans" cxnId="{3D36D24F-9878-7B4C-827E-8A39107C04A5}">
      <dgm:prSet/>
      <dgm:spPr/>
      <dgm:t>
        <a:bodyPr/>
        <a:lstStyle/>
        <a:p>
          <a:endParaRPr lang="en-US"/>
        </a:p>
      </dgm:t>
    </dgm:pt>
    <dgm:pt modelId="{A5574242-3E0E-EA40-9437-BF290A6E897F}">
      <dgm:prSet phldrT="[Text]" custT="1"/>
      <dgm:spPr/>
      <dgm:t>
        <a:bodyPr/>
        <a:lstStyle/>
        <a:p>
          <a:r>
            <a:rPr lang="en-US" sz="1000" b="1"/>
            <a:t>Direct sales and rentals </a:t>
          </a:r>
        </a:p>
        <a:p>
          <a:r>
            <a:rPr lang="en-US" sz="800"/>
            <a:t>•Artist gains visibility and flexibility </a:t>
          </a:r>
        </a:p>
        <a:p>
          <a:r>
            <a:rPr lang="en-US" sz="800"/>
            <a:t>•membeship-based, low costs</a:t>
          </a:r>
        </a:p>
        <a:p>
          <a:r>
            <a:rPr lang="en-US" sz="800"/>
            <a:t>•Community building</a:t>
          </a:r>
        </a:p>
        <a:p>
          <a:r>
            <a:rPr lang="en-US" sz="800"/>
            <a:t>•Customer pays lower prices for art</a:t>
          </a:r>
        </a:p>
        <a:p>
          <a:r>
            <a:rPr lang="en-US" sz="800"/>
            <a:t>•Buy directly at the best price and with fast delivery</a:t>
          </a:r>
        </a:p>
      </dgm:t>
    </dgm:pt>
    <dgm:pt modelId="{36745250-B413-0445-BD05-B0CFC4823F21}" type="parTrans" cxnId="{C365F16B-9464-E147-951D-0E5036E0A46A}">
      <dgm:prSet/>
      <dgm:spPr/>
      <dgm:t>
        <a:bodyPr/>
        <a:lstStyle/>
        <a:p>
          <a:endParaRPr lang="en-US"/>
        </a:p>
      </dgm:t>
    </dgm:pt>
    <dgm:pt modelId="{7DE9F82C-94A0-4B43-BDAA-5D3821B0738C}" type="sibTrans" cxnId="{C365F16B-9464-E147-951D-0E5036E0A46A}">
      <dgm:prSet/>
      <dgm:spPr/>
      <dgm:t>
        <a:bodyPr/>
        <a:lstStyle/>
        <a:p>
          <a:endParaRPr lang="en-US"/>
        </a:p>
      </dgm:t>
    </dgm:pt>
    <dgm:pt modelId="{1AB796BC-E1A0-C04C-8201-613F1678BCF2}">
      <dgm:prSet phldrT="[Text]" custT="1"/>
      <dgm:spPr/>
      <dgm:t>
        <a:bodyPr/>
        <a:lstStyle/>
        <a:p>
          <a:r>
            <a:rPr lang="en-US" sz="1000" b="1"/>
            <a:t>Customers- visitors</a:t>
          </a:r>
        </a:p>
        <a:p>
          <a:r>
            <a:rPr lang="en-US" sz="800"/>
            <a:t>•Customers visit online artist galleries</a:t>
          </a:r>
        </a:p>
        <a:p>
          <a:r>
            <a:rPr lang="en-US" sz="800"/>
            <a:t>•Navigation is lead by type art, price, name of artist etc. </a:t>
          </a:r>
        </a:p>
        <a:p>
          <a:r>
            <a:rPr lang="en-US" sz="800"/>
            <a:t>•Practical, direct and ongoing relationship with artists</a:t>
          </a:r>
        </a:p>
      </dgm:t>
    </dgm:pt>
    <dgm:pt modelId="{86B470CF-02C6-4C4B-894A-9E89E03DCDDB}" type="parTrans" cxnId="{7425FEA3-9E2C-2149-91DA-8F355D40A8F6}">
      <dgm:prSet/>
      <dgm:spPr/>
      <dgm:t>
        <a:bodyPr/>
        <a:lstStyle/>
        <a:p>
          <a:endParaRPr lang="en-US"/>
        </a:p>
      </dgm:t>
    </dgm:pt>
    <dgm:pt modelId="{3BB367B5-A870-E24A-BDD3-29EF6EC80CFA}" type="sibTrans" cxnId="{7425FEA3-9E2C-2149-91DA-8F355D40A8F6}">
      <dgm:prSet/>
      <dgm:spPr/>
      <dgm:t>
        <a:bodyPr/>
        <a:lstStyle/>
        <a:p>
          <a:endParaRPr lang="en-US"/>
        </a:p>
      </dgm:t>
    </dgm:pt>
    <dgm:pt modelId="{F9D72071-BCB6-DC45-991A-5D9B7B3AAD25}" type="pres">
      <dgm:prSet presAssocID="{35B2EDBF-FD4D-F642-9825-CA38137245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8AB76-439F-E844-ADD7-245F2B97CFB6}" type="pres">
      <dgm:prSet presAssocID="{35B2EDBF-FD4D-F642-9825-CA3813724582}" presName="radial" presStyleCnt="0">
        <dgm:presLayoutVars>
          <dgm:animLvl val="ctr"/>
        </dgm:presLayoutVars>
      </dgm:prSet>
      <dgm:spPr/>
    </dgm:pt>
    <dgm:pt modelId="{6B414C97-E84F-7242-B1C0-9896914CAFF5}" type="pres">
      <dgm:prSet presAssocID="{68837CFC-4A2F-B245-95B0-00C078C7276B}" presName="centerShape" presStyleLbl="vennNode1" presStyleIdx="0" presStyleCnt="5" custLinFactNeighborX="-1539" custLinFactNeighborY="1381"/>
      <dgm:spPr/>
      <dgm:t>
        <a:bodyPr/>
        <a:lstStyle/>
        <a:p>
          <a:endParaRPr lang="en-US"/>
        </a:p>
      </dgm:t>
    </dgm:pt>
    <dgm:pt modelId="{48B3E0D8-4660-6D45-B71D-92FA55FAC50A}" type="pres">
      <dgm:prSet presAssocID="{F77AA8E9-308C-A946-932B-04AE89FB6E9D}" presName="node" presStyleLbl="vennNode1" presStyleIdx="1" presStyleCnt="5" custScaleX="173874" custScaleY="78694" custRadScaleRad="96205" custRadScaleInc="-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48D59-CBF9-4F47-B551-85BD4F27592C}" type="pres">
      <dgm:prSet presAssocID="{AD5E7624-51FF-774A-B62C-23948AE2E63F}" presName="node" presStyleLbl="vennNode1" presStyleIdx="2" presStyleCnt="5" custScaleX="10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1729E-5C90-BB4F-A469-61F7FD701900}" type="pres">
      <dgm:prSet presAssocID="{A5574242-3E0E-EA40-9437-BF290A6E897F}" presName="node" presStyleLbl="vennNode1" presStyleIdx="3" presStyleCnt="5" custScaleX="176797" custScaleY="83666" custRadScaleRad="100542" custRadScaleInc="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51318-9427-D34F-B0E6-04189CE71D7A}" type="pres">
      <dgm:prSet presAssocID="{1AB796BC-E1A0-C04C-8201-613F1678BCF2}" presName="node" presStyleLbl="vennNode1" presStyleIdx="4" presStyleCnt="5" custScaleX="113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8B016-684B-F242-9FE7-081E6DB5FC3E}" type="presOf" srcId="{F77AA8E9-308C-A946-932B-04AE89FB6E9D}" destId="{48B3E0D8-4660-6D45-B71D-92FA55FAC50A}" srcOrd="0" destOrd="0" presId="urn:microsoft.com/office/officeart/2005/8/layout/radial3"/>
    <dgm:cxn modelId="{CF11A69F-1547-6E4A-B8D7-D7D0E47CB51C}" type="presOf" srcId="{A5574242-3E0E-EA40-9437-BF290A6E897F}" destId="{5871729E-5C90-BB4F-A469-61F7FD701900}" srcOrd="0" destOrd="0" presId="urn:microsoft.com/office/officeart/2005/8/layout/radial3"/>
    <dgm:cxn modelId="{9DC8F441-0044-F441-BA65-FAA633131D87}" srcId="{68837CFC-4A2F-B245-95B0-00C078C7276B}" destId="{F77AA8E9-308C-A946-932B-04AE89FB6E9D}" srcOrd="0" destOrd="0" parTransId="{2D491B8C-D480-4A45-9533-6FC705C6DFA7}" sibTransId="{EC92BE3C-9795-8F4E-AE79-17087ECFC8F6}"/>
    <dgm:cxn modelId="{14B5FA91-BF49-3344-9697-217FA429F0A8}" type="presOf" srcId="{AD5E7624-51FF-774A-B62C-23948AE2E63F}" destId="{11548D59-CBF9-4F47-B551-85BD4F27592C}" srcOrd="0" destOrd="0" presId="urn:microsoft.com/office/officeart/2005/8/layout/radial3"/>
    <dgm:cxn modelId="{8673645A-1631-1C43-91A9-774ED823BB7E}" type="presOf" srcId="{68837CFC-4A2F-B245-95B0-00C078C7276B}" destId="{6B414C97-E84F-7242-B1C0-9896914CAFF5}" srcOrd="0" destOrd="0" presId="urn:microsoft.com/office/officeart/2005/8/layout/radial3"/>
    <dgm:cxn modelId="{D0B13909-B276-9948-93EF-DF5954FDE5B1}" type="presOf" srcId="{1AB796BC-E1A0-C04C-8201-613F1678BCF2}" destId="{E6651318-9427-D34F-B0E6-04189CE71D7A}" srcOrd="0" destOrd="0" presId="urn:microsoft.com/office/officeart/2005/8/layout/radial3"/>
    <dgm:cxn modelId="{38FDC59E-EA3A-2A4C-AB91-77E16574BABD}" type="presOf" srcId="{35B2EDBF-FD4D-F642-9825-CA3813724582}" destId="{F9D72071-BCB6-DC45-991A-5D9B7B3AAD25}" srcOrd="0" destOrd="0" presId="urn:microsoft.com/office/officeart/2005/8/layout/radial3"/>
    <dgm:cxn modelId="{C365F16B-9464-E147-951D-0E5036E0A46A}" srcId="{68837CFC-4A2F-B245-95B0-00C078C7276B}" destId="{A5574242-3E0E-EA40-9437-BF290A6E897F}" srcOrd="2" destOrd="0" parTransId="{36745250-B413-0445-BD05-B0CFC4823F21}" sibTransId="{7DE9F82C-94A0-4B43-BDAA-5D3821B0738C}"/>
    <dgm:cxn modelId="{3D36D24F-9878-7B4C-827E-8A39107C04A5}" srcId="{68837CFC-4A2F-B245-95B0-00C078C7276B}" destId="{AD5E7624-51FF-774A-B62C-23948AE2E63F}" srcOrd="1" destOrd="0" parTransId="{6C8EB2E4-A6E5-FC4A-82E3-C7D62ED0762E}" sibTransId="{D7B16863-C734-4143-9802-490414BBA3F7}"/>
    <dgm:cxn modelId="{0A4CC9A3-DFEF-E04D-B436-82C90707FA0E}" srcId="{35B2EDBF-FD4D-F642-9825-CA3813724582}" destId="{68837CFC-4A2F-B245-95B0-00C078C7276B}" srcOrd="0" destOrd="0" parTransId="{0F969846-1798-A244-B49A-A791C3A1B09E}" sibTransId="{11611C63-D6BC-D44A-AEAC-0DA420B12C7C}"/>
    <dgm:cxn modelId="{7425FEA3-9E2C-2149-91DA-8F355D40A8F6}" srcId="{68837CFC-4A2F-B245-95B0-00C078C7276B}" destId="{1AB796BC-E1A0-C04C-8201-613F1678BCF2}" srcOrd="3" destOrd="0" parTransId="{86B470CF-02C6-4C4B-894A-9E89E03DCDDB}" sibTransId="{3BB367B5-A870-E24A-BDD3-29EF6EC80CFA}"/>
    <dgm:cxn modelId="{0A8D85BC-B83F-6E4B-A171-17B2308B7210}" type="presParOf" srcId="{F9D72071-BCB6-DC45-991A-5D9B7B3AAD25}" destId="{7618AB76-439F-E844-ADD7-245F2B97CFB6}" srcOrd="0" destOrd="0" presId="urn:microsoft.com/office/officeart/2005/8/layout/radial3"/>
    <dgm:cxn modelId="{7324D55D-2CA7-9740-B8F9-E48ADCB08B70}" type="presParOf" srcId="{7618AB76-439F-E844-ADD7-245F2B97CFB6}" destId="{6B414C97-E84F-7242-B1C0-9896914CAFF5}" srcOrd="0" destOrd="0" presId="urn:microsoft.com/office/officeart/2005/8/layout/radial3"/>
    <dgm:cxn modelId="{DC0BDE48-9ACC-6940-A5D4-97E92BB12DDB}" type="presParOf" srcId="{7618AB76-439F-E844-ADD7-245F2B97CFB6}" destId="{48B3E0D8-4660-6D45-B71D-92FA55FAC50A}" srcOrd="1" destOrd="0" presId="urn:microsoft.com/office/officeart/2005/8/layout/radial3"/>
    <dgm:cxn modelId="{225FF9A6-5E39-AB4C-A0DA-1C17E05A9719}" type="presParOf" srcId="{7618AB76-439F-E844-ADD7-245F2B97CFB6}" destId="{11548D59-CBF9-4F47-B551-85BD4F27592C}" srcOrd="2" destOrd="0" presId="urn:microsoft.com/office/officeart/2005/8/layout/radial3"/>
    <dgm:cxn modelId="{E781C61F-3D08-8241-BC7D-B5FB4CD3B8F9}" type="presParOf" srcId="{7618AB76-439F-E844-ADD7-245F2B97CFB6}" destId="{5871729E-5C90-BB4F-A469-61F7FD701900}" srcOrd="3" destOrd="0" presId="urn:microsoft.com/office/officeart/2005/8/layout/radial3"/>
    <dgm:cxn modelId="{B4603339-726B-4644-997F-6488B7833EB1}" type="presParOf" srcId="{7618AB76-439F-E844-ADD7-245F2B97CFB6}" destId="{E6651318-9427-D34F-B0E6-04189CE71D7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14C97-E84F-7242-B1C0-9896914CAFF5}">
      <dsp:nvSpPr>
        <dsp:cNvPr id="0" name=""/>
        <dsp:cNvSpPr/>
      </dsp:nvSpPr>
      <dsp:spPr>
        <a:xfrm>
          <a:off x="2571267" y="1247243"/>
          <a:ext cx="3018640" cy="30186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Gallery M33 Platform</a:t>
          </a:r>
          <a:endParaRPr lang="en-US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•Online art gallery and service center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•Technical home for the display of artist galleries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•Service center for artists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•</a:t>
          </a:r>
          <a:r>
            <a:rPr lang="en-US" sz="1400" kern="1200" dirty="0" err="1" smtClean="0"/>
            <a:t>Blogue</a:t>
          </a:r>
          <a:r>
            <a:rPr lang="en-US" sz="1400" kern="1200" dirty="0" smtClean="0"/>
            <a:t> </a:t>
          </a:r>
          <a:r>
            <a:rPr lang="en-US" sz="1400" kern="1200" dirty="0"/>
            <a:t>host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•Communication platform for direct art sales and rental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•Entirely crowd-sourced </a:t>
          </a:r>
        </a:p>
      </dsp:txBody>
      <dsp:txXfrm>
        <a:off x="2571267" y="1247243"/>
        <a:ext cx="3018640" cy="3018640"/>
      </dsp:txXfrm>
    </dsp:sp>
    <dsp:sp modelId="{48B3E0D8-4660-6D45-B71D-92FA55FAC50A}">
      <dsp:nvSpPr>
        <dsp:cNvPr id="0" name=""/>
        <dsp:cNvSpPr/>
      </dsp:nvSpPr>
      <dsp:spPr>
        <a:xfrm>
          <a:off x="2784529" y="217690"/>
          <a:ext cx="2624315" cy="11877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Artists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•Artists login to get access to services with membership ( blogue, shipping, marketing, insurance etc.)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•Artists create and maintain their own sales and rental gallery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Artists negociate prices, availability and shipping directly</a:t>
          </a:r>
        </a:p>
      </dsp:txBody>
      <dsp:txXfrm>
        <a:off x="2784529" y="217690"/>
        <a:ext cx="2624315" cy="1187744"/>
      </dsp:txXfrm>
    </dsp:sp>
    <dsp:sp modelId="{11548D59-CBF9-4F47-B551-85BD4F27592C}">
      <dsp:nvSpPr>
        <dsp:cNvPr id="0" name=""/>
        <dsp:cNvSpPr/>
      </dsp:nvSpPr>
      <dsp:spPr>
        <a:xfrm>
          <a:off x="5299665" y="1947607"/>
          <a:ext cx="1614520" cy="15093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Outsourced  resources &amp; services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•All services are outsourced (customer service, accounting, banking, technical support etc)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•Services are offered through partnerships under negociated preferred rates </a:t>
          </a:r>
        </a:p>
      </dsp:txBody>
      <dsp:txXfrm>
        <a:off x="5299665" y="1947607"/>
        <a:ext cx="1614520" cy="1509320"/>
      </dsp:txXfrm>
    </dsp:sp>
    <dsp:sp modelId="{5871729E-5C90-BB4F-A469-61F7FD701900}">
      <dsp:nvSpPr>
        <dsp:cNvPr id="0" name=""/>
        <dsp:cNvSpPr/>
      </dsp:nvSpPr>
      <dsp:spPr>
        <a:xfrm>
          <a:off x="2754292" y="4046658"/>
          <a:ext cx="2668433" cy="12627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Direct sales and rentals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•Artist gains visibility and flexibility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•membeship-based, low costs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•Community building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•Customer pays lower prices for art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•Buy directly at the best price and with fast delivery</a:t>
          </a:r>
        </a:p>
      </dsp:txBody>
      <dsp:txXfrm>
        <a:off x="2754292" y="4046658"/>
        <a:ext cx="2668433" cy="1262788"/>
      </dsp:txXfrm>
    </dsp:sp>
    <dsp:sp modelId="{E6651318-9427-D34F-B0E6-04189CE71D7A}">
      <dsp:nvSpPr>
        <dsp:cNvPr id="0" name=""/>
        <dsp:cNvSpPr/>
      </dsp:nvSpPr>
      <dsp:spPr>
        <a:xfrm>
          <a:off x="1315414" y="1947607"/>
          <a:ext cx="1719704" cy="15093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Customers- visitors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•Customers visit online artist galleries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•Navigation is lead by type art, price, name of artist etc.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•Practical, direct and ongoing relationship with artists</a:t>
          </a:r>
        </a:p>
      </dsp:txBody>
      <dsp:txXfrm>
        <a:off x="1315414" y="1947607"/>
        <a:ext cx="1719704" cy="150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D68F-A049-EF4A-B9CA-8253A1F3C564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25AC-E2B2-E846-8742-0313077B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211916"/>
            <a:ext cx="5458968" cy="2045697"/>
          </a:xfrm>
        </p:spPr>
        <p:txBody>
          <a:bodyPr>
            <a:normAutofit fontScale="90000"/>
          </a:bodyPr>
          <a:lstStyle/>
          <a:p>
            <a:pPr algn="r"/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b="1" dirty="0" smtClean="0"/>
              <a:t/>
            </a:r>
            <a:br>
              <a:rPr lang="en-US" sz="3556" b="1" dirty="0" smtClean="0"/>
            </a:br>
            <a:r>
              <a:rPr lang="en-US" sz="3556" dirty="0" smtClean="0"/>
              <a:t/>
            </a:r>
            <a:br>
              <a:rPr lang="en-US" sz="3556" dirty="0" smtClean="0"/>
            </a:br>
            <a:r>
              <a:rPr lang="en-US" sz="2667" b="1" dirty="0" smtClean="0"/>
              <a:t>DRAFT BUSINESS 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8634" y="4795948"/>
            <a:ext cx="577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latin typeface="Bauhaus 93"/>
                <a:cs typeface="Bauhaus 93"/>
              </a:rPr>
              <a:t>Gallery M33</a:t>
            </a:r>
            <a:endParaRPr lang="en-US" sz="5400" b="1" dirty="0">
              <a:latin typeface="Bauhaus 93"/>
              <a:cs typeface="Bauhaus 93"/>
            </a:endParaRPr>
          </a:p>
        </p:txBody>
      </p:sp>
      <p:pic>
        <p:nvPicPr>
          <p:cNvPr id="9" name="Picture 8" descr="IMG_4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50" y="417830"/>
            <a:ext cx="3126818" cy="42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-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Silver: $15,95/mo</a:t>
            </a:r>
          </a:p>
          <a:p>
            <a:pPr algn="ctr"/>
            <a:r>
              <a:rPr lang="en-US" dirty="0" smtClean="0"/>
              <a:t>Gold: $30,95/mo</a:t>
            </a:r>
          </a:p>
          <a:p>
            <a:pPr algn="ctr"/>
            <a:r>
              <a:rPr lang="en-US" dirty="0" smtClean="0"/>
              <a:t>Platinum: $40,95/mo</a:t>
            </a:r>
          </a:p>
          <a:p>
            <a:pPr algn="ctr">
              <a:buNone/>
            </a:pPr>
            <a:r>
              <a:rPr lang="en-US" dirty="0" smtClean="0"/>
              <a:t>*** Average membership: $29,28/mo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Prices - Art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Prices</a:t>
            </a:r>
            <a:r>
              <a:rPr lang="en-US" dirty="0" smtClean="0"/>
              <a:t> are set by artists for their artwork and are subject to management review before publishing. </a:t>
            </a:r>
          </a:p>
          <a:p>
            <a:pPr lvl="1"/>
            <a:r>
              <a:rPr lang="en-US" b="1" dirty="0" smtClean="0"/>
              <a:t>Rental prices </a:t>
            </a:r>
            <a:r>
              <a:rPr lang="en-US" dirty="0" smtClean="0"/>
              <a:t>are set proportionally to prices. Rentals are available in three months increments. </a:t>
            </a:r>
          </a:p>
          <a:p>
            <a:pPr lvl="1"/>
            <a:r>
              <a:rPr lang="en-US" b="1" dirty="0" smtClean="0"/>
              <a:t>Rental payments </a:t>
            </a:r>
            <a:r>
              <a:rPr lang="en-US" dirty="0" smtClean="0"/>
              <a:t>are tax deductible under operation costs for businesses.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&amp; 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b="1" dirty="0" smtClean="0"/>
              <a:t>To become the leader in online fine art rentals and sales.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Objectives</a:t>
            </a:r>
          </a:p>
          <a:p>
            <a:pPr lvl="0" algn="ctr"/>
            <a:r>
              <a:rPr lang="en-US" dirty="0" smtClean="0"/>
              <a:t>Launch an online catalogue of 2000 artworks artists by October 31</a:t>
            </a:r>
            <a:r>
              <a:rPr lang="en-US" baseline="30000" dirty="0" smtClean="0"/>
              <a:t>st</a:t>
            </a:r>
            <a:r>
              <a:rPr lang="en-US" dirty="0" smtClean="0"/>
              <a:t> 2011.</a:t>
            </a:r>
          </a:p>
          <a:p>
            <a:pPr lvl="0" algn="ctr"/>
            <a:r>
              <a:rPr lang="en-US" dirty="0" smtClean="0"/>
              <a:t>Build a membership of 1000 artists by March 30</a:t>
            </a:r>
            <a:r>
              <a:rPr lang="en-US" baseline="30000" dirty="0" smtClean="0"/>
              <a:t>th</a:t>
            </a:r>
            <a:r>
              <a:rPr lang="en-US" dirty="0" smtClean="0"/>
              <a:t> 2012. </a:t>
            </a:r>
          </a:p>
          <a:p>
            <a:pPr lvl="0" algn="ctr"/>
            <a:r>
              <a:rPr lang="en-US" dirty="0" smtClean="0"/>
              <a:t>Develop a loyal customer following of individuals and business contacts.</a:t>
            </a:r>
          </a:p>
          <a:p>
            <a:pPr lvl="0" algn="ctr"/>
            <a:r>
              <a:rPr lang="en-US" dirty="0" smtClean="0"/>
              <a:t>Provide high quality artworks and high quality service for every customer.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b="1" dirty="0" smtClean="0"/>
              <a:t>Projected annual growth: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30% for memberships, 100% for services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Forecast Y1-2-3		</a:t>
            </a:r>
          </a:p>
          <a:p>
            <a:pPr>
              <a:buNone/>
            </a:pPr>
            <a:r>
              <a:rPr lang="en-US" dirty="0" smtClean="0"/>
              <a:t>	Note: forecast are conservatives and do not include any additional revenue from outsourced services available to artists in the self-service station of the website.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Forecast Y1 revenue: ($5876)</a:t>
            </a:r>
          </a:p>
          <a:p>
            <a:pPr lvl="1"/>
            <a:r>
              <a:rPr lang="en-US" dirty="0" smtClean="0"/>
              <a:t>1000 artist memberships, 50 </a:t>
            </a:r>
            <a:r>
              <a:rPr lang="en-US" dirty="0" err="1" smtClean="0"/>
              <a:t>crowdsource</a:t>
            </a:r>
            <a:r>
              <a:rPr lang="en-US" dirty="0" smtClean="0"/>
              <a:t> memberships calculated with average membership cost. </a:t>
            </a:r>
          </a:p>
          <a:p>
            <a:r>
              <a:rPr lang="en-US" b="1" dirty="0" smtClean="0"/>
              <a:t>Forecast Y2 revenue:  $2175</a:t>
            </a:r>
          </a:p>
          <a:p>
            <a:pPr lvl="1"/>
            <a:r>
              <a:rPr lang="en-US" dirty="0" smtClean="0"/>
              <a:t>1300 artist memberships, 65 </a:t>
            </a:r>
            <a:r>
              <a:rPr lang="en-US" dirty="0" err="1" smtClean="0"/>
              <a:t>crowdsource</a:t>
            </a:r>
            <a:r>
              <a:rPr lang="en-US" dirty="0" smtClean="0"/>
              <a:t> memberships calculated with average membership cost.</a:t>
            </a:r>
          </a:p>
          <a:p>
            <a:r>
              <a:rPr lang="en-US" b="1" dirty="0" smtClean="0"/>
              <a:t>Forecast Y3 revenue: $13819,45</a:t>
            </a:r>
          </a:p>
          <a:p>
            <a:pPr lvl="1"/>
            <a:r>
              <a:rPr lang="en-US" dirty="0" smtClean="0"/>
              <a:t>1690 artist membership, 85 </a:t>
            </a:r>
            <a:r>
              <a:rPr lang="en-US" dirty="0" err="1" smtClean="0"/>
              <a:t>crowdsource</a:t>
            </a:r>
            <a:r>
              <a:rPr lang="en-US" dirty="0" smtClean="0"/>
              <a:t> membership calculated with average membership cost.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Production, procedures &amp;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System of production management </a:t>
            </a:r>
          </a:p>
          <a:p>
            <a:pPr lvl="1"/>
            <a:r>
              <a:rPr lang="en-US" dirty="0" smtClean="0"/>
              <a:t>Products (artworks) are made available by artists and referrals are encouraged to maintain a growing products and artists base.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Quality control procedures</a:t>
            </a:r>
          </a:p>
          <a:p>
            <a:pPr lvl="1"/>
            <a:r>
              <a:rPr lang="en-US" dirty="0" smtClean="0"/>
              <a:t> Artworks are subject to curatorial policies</a:t>
            </a:r>
          </a:p>
          <a:p>
            <a:pPr lvl="1"/>
            <a:r>
              <a:rPr lang="en-US" dirty="0" smtClean="0"/>
              <a:t>Legal contracts sales and rentals are available through Gallery M33</a:t>
            </a:r>
          </a:p>
          <a:p>
            <a:pPr lvl="1"/>
            <a:r>
              <a:rPr lang="en-US" dirty="0" smtClean="0"/>
              <a:t>Policies (shipping, returns, Insurance) are available through Gallery M33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Credit, payment, and collections policies and procedures</a:t>
            </a:r>
          </a:p>
          <a:p>
            <a:pPr lvl="1"/>
            <a:r>
              <a:rPr lang="en-US" dirty="0" smtClean="0"/>
              <a:t>All payments are processed through M33 PayPal accounts. </a:t>
            </a:r>
          </a:p>
          <a:p>
            <a:pPr lvl="1"/>
            <a:r>
              <a:rPr lang="en-US" dirty="0" smtClean="0"/>
              <a:t>Products, shipping and handling costs must be put in escrow prior to shipping.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Note: </a:t>
            </a:r>
            <a:r>
              <a:rPr lang="en-US" sz="2400" b="1" dirty="0" err="1" smtClean="0"/>
              <a:t>Etsy</a:t>
            </a:r>
            <a:r>
              <a:rPr lang="en-US" sz="2400" b="1" dirty="0" smtClean="0"/>
              <a:t> is one of the biggest successes in the online community today and market shares </a:t>
            </a:r>
            <a:r>
              <a:rPr lang="en-US" b="1" dirty="0" smtClean="0"/>
              <a:t>keep climbing.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tsy-com_uv_1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400" y="2898457"/>
            <a:ext cx="6477000" cy="21476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73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In spite of personal efforts to sell artwork directly to collectors, including shows and Internet marketing, a majority of artwork sold by successful artists continues to be sold through </a:t>
            </a:r>
            <a:r>
              <a:rPr lang="en-US" sz="2000" b="1" u="sng" dirty="0" smtClean="0"/>
              <a:t>galleries (online and offline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Both artists and collectors benefit from a reputable platform to interact and make sales and rental agreements. By building a community of trust, artists and collectors can build stronger long-term relationships. 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533" y="2506134"/>
            <a:ext cx="6874933" cy="28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 gallery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</a:t>
            </a:r>
            <a:r>
              <a:rPr lang="en-US" dirty="0" smtClean="0"/>
              <a:t>has a chance to become a filter for collectors. To sift through the millions of online artists and bring them the highest quality work and giving them a reliable venue where they can confidently make a purchase.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Strategy for keeping client base</a:t>
            </a:r>
          </a:p>
          <a:p>
            <a:pPr lvl="1"/>
            <a:r>
              <a:rPr lang="en-US" dirty="0" smtClean="0"/>
              <a:t>Website visitors are requested to sign-up to RSS feeds and newsletter</a:t>
            </a:r>
          </a:p>
          <a:p>
            <a:pPr lvl="1"/>
            <a:r>
              <a:rPr lang="en-US" dirty="0" smtClean="0"/>
              <a:t>Artists are requested to submit referrals</a:t>
            </a:r>
          </a:p>
          <a:p>
            <a:pPr lvl="1"/>
            <a:r>
              <a:rPr lang="en-US" dirty="0" smtClean="0"/>
              <a:t>Customer data is tracked and recorded, thank you e-mails and follow-ups e-mails as well as marketing e-mails on new artworks suggestions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Short-term</a:t>
            </a:r>
          </a:p>
          <a:p>
            <a:pPr lvl="1"/>
            <a:r>
              <a:rPr lang="en-US" dirty="0" smtClean="0"/>
              <a:t>Social media campaign</a:t>
            </a:r>
          </a:p>
          <a:p>
            <a:pPr lvl="1"/>
            <a:r>
              <a:rPr lang="en-US" dirty="0" smtClean="0"/>
              <a:t>Ripple effects </a:t>
            </a:r>
          </a:p>
          <a:p>
            <a:pPr lvl="1"/>
            <a:r>
              <a:rPr lang="en-US" dirty="0" err="1" smtClean="0"/>
              <a:t>Crowdmarketing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Long-term</a:t>
            </a:r>
          </a:p>
          <a:p>
            <a:pPr lvl="1"/>
            <a:r>
              <a:rPr lang="en-US" dirty="0" smtClean="0"/>
              <a:t>Networking webs to feed an ultimately self-sufficient community where contribution is seen as added value</a:t>
            </a:r>
          </a:p>
          <a:p>
            <a:pPr lvl="1"/>
            <a:r>
              <a:rPr lang="en-US" dirty="0" smtClean="0"/>
              <a:t>Long-term strategies include redistribution of profits by shares and the creation of an interlocking community of artists-managers, interactive customers and </a:t>
            </a:r>
            <a:r>
              <a:rPr lang="en-US" dirty="0" err="1" smtClean="0"/>
              <a:t>crowdsourced</a:t>
            </a:r>
            <a:r>
              <a:rPr lang="en-US" dirty="0" smtClean="0"/>
              <a:t> product specialists as well as automated out-sourced systems and pre-negotiated alliances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3600" dirty="0" smtClean="0">
              <a:latin typeface="Calibri (Body)"/>
              <a:cs typeface="Calibri (Body)"/>
            </a:endParaRPr>
          </a:p>
          <a:p>
            <a:pPr algn="ctr">
              <a:buNone/>
            </a:pPr>
            <a:r>
              <a:rPr lang="en-US" sz="3600" dirty="0" smtClean="0">
                <a:latin typeface="Calibri (Body)"/>
                <a:cs typeface="Calibri (Body)"/>
              </a:rPr>
              <a:t>Gallery M33 is an innovative online communication platform for contemporary fine-arts direct sales and rentals.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595" dirty="0" smtClean="0"/>
              <a:t>Online, membership-based website that enables artists to communicate directly with customers through their personal art gallery as well as access self-service marketing, shipping, legal, accounting and communication services.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High quality artworks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6600"/>
                </a:solidFill>
              </a:rPr>
              <a:t>+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efficient representation, communication &amp; services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6600"/>
                </a:solidFill>
              </a:rPr>
              <a:t>=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More sales, more rentals, returning customers &amp; long-lasting relationships 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graphicFrame>
        <p:nvGraphicFramePr>
          <p:cNvPr id="4" name="D 2"/>
          <p:cNvGraphicFramePr>
            <a:graphicFrameLocks noGrp="1"/>
          </p:cNvGraphicFramePr>
          <p:nvPr>
            <p:ph idx="1"/>
          </p:nvPr>
        </p:nvGraphicFramePr>
        <p:xfrm>
          <a:off x="457200" y="1169035"/>
          <a:ext cx="8229600" cy="544205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Facilitate negotiations between artists and customers</a:t>
            </a:r>
          </a:p>
          <a:p>
            <a:pPr lvl="0"/>
            <a:r>
              <a:rPr lang="en-US" dirty="0" smtClean="0"/>
              <a:t>Offer self-service business solutions to artists</a:t>
            </a:r>
          </a:p>
          <a:p>
            <a:pPr lvl="0"/>
            <a:r>
              <a:rPr lang="en-US" dirty="0" smtClean="0"/>
              <a:t>Facilitate access and ease business agreements for customers in the most efficient manner.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Decentralized management:</a:t>
            </a:r>
          </a:p>
          <a:p>
            <a:pPr lvl="1"/>
            <a:r>
              <a:rPr lang="en-US" dirty="0" smtClean="0"/>
              <a:t>Book keeping </a:t>
            </a:r>
          </a:p>
          <a:p>
            <a:pPr lvl="1"/>
            <a:r>
              <a:rPr lang="en-US" dirty="0" smtClean="0"/>
              <a:t>Technical support</a:t>
            </a:r>
          </a:p>
          <a:p>
            <a:pPr lvl="1"/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Legal and accounting services</a:t>
            </a:r>
          </a:p>
          <a:p>
            <a:pPr lvl="1"/>
            <a:r>
              <a:rPr lang="en-US" dirty="0" smtClean="0"/>
              <a:t>Partnerships have been negotiated with the following companies to facilitate shipping, handling, insurances and legal coverage of the artworks and artists: AXA Art, </a:t>
            </a:r>
            <a:r>
              <a:rPr lang="en-US" dirty="0" err="1" smtClean="0"/>
              <a:t>ShipArt</a:t>
            </a:r>
            <a:r>
              <a:rPr lang="en-US" dirty="0" smtClean="0"/>
              <a:t>, </a:t>
            </a:r>
            <a:r>
              <a:rPr lang="en-US" dirty="0" err="1" smtClean="0"/>
              <a:t>Fedex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30 days payment guaranteed on escrow</a:t>
            </a:r>
          </a:p>
          <a:p>
            <a:r>
              <a:rPr lang="en-US" b="1" dirty="0" err="1" smtClean="0"/>
              <a:t>Crowdsourcing</a:t>
            </a:r>
            <a:r>
              <a:rPr lang="en-US" b="1" dirty="0" smtClean="0"/>
              <a:t> management total  integration by Y3: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Fundraising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Gallery M33 is a service organization that will remain flexible due to a structure that permits resilience and better adaptation capacity. Long-term value is built through its membership and visitor databases as well as online community building. </a:t>
            </a:r>
          </a:p>
          <a:p>
            <a:pPr algn="just"/>
            <a:r>
              <a:rPr lang="en-US" dirty="0" smtClean="0"/>
              <a:t>Outsourcing permits lower fixed labor costs as well as rapid reorganization skills in the event of new partnerships and alliances all adding to the competitive aspects of the organization.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Art rental and sales </a:t>
            </a:r>
          </a:p>
          <a:p>
            <a:pPr lvl="1"/>
            <a:r>
              <a:rPr lang="en-US" dirty="0" smtClean="0"/>
              <a:t>Contemporary sculptures, paintings, installations, photography and mix-media art.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4" y="3742267"/>
            <a:ext cx="2949242" cy="1747324"/>
          </a:xfrm>
          <a:prstGeom prst="rect">
            <a:avLst/>
          </a:prstGeom>
        </p:spPr>
      </p:pic>
      <p:pic>
        <p:nvPicPr>
          <p:cNvPr id="5" name="Picture 4" descr="IMG_0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3" y="3742267"/>
            <a:ext cx="2573867" cy="193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829776" y="4080933"/>
            <a:ext cx="1964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Artist self-service (DIY) center</a:t>
            </a:r>
          </a:p>
          <a:p>
            <a:pPr lvl="1"/>
            <a:r>
              <a:rPr lang="en-US" dirty="0" smtClean="0"/>
              <a:t>personal art gallery, self-service marketing, shipping, legal, accounting and communication services.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competitive factors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Membership-based</a:t>
            </a:r>
          </a:p>
          <a:p>
            <a:pPr lvl="1"/>
            <a:r>
              <a:rPr lang="en-US" dirty="0" smtClean="0"/>
              <a:t>Fixed income</a:t>
            </a:r>
          </a:p>
          <a:p>
            <a:pPr lvl="1"/>
            <a:r>
              <a:rPr lang="en-US" dirty="0" smtClean="0"/>
              <a:t>Easy financial monitoring</a:t>
            </a:r>
          </a:p>
          <a:p>
            <a:pPr lvl="1"/>
            <a:r>
              <a:rPr lang="en-US" dirty="0" smtClean="0"/>
              <a:t>Low fixed costs</a:t>
            </a:r>
          </a:p>
          <a:p>
            <a:pPr lvl="1"/>
            <a:r>
              <a:rPr lang="en-US" dirty="0" smtClean="0"/>
              <a:t>Community building</a:t>
            </a:r>
          </a:p>
          <a:p>
            <a:pPr lvl="1"/>
            <a:r>
              <a:rPr lang="en-US" dirty="0" smtClean="0"/>
              <a:t>Referral systems</a:t>
            </a:r>
          </a:p>
          <a:p>
            <a:pPr lvl="1"/>
            <a:r>
              <a:rPr lang="en-US" dirty="0" smtClean="0"/>
              <a:t>Offering of services currently unavailable in the market (</a:t>
            </a:r>
            <a:r>
              <a:rPr lang="en-US" dirty="0" err="1" smtClean="0"/>
              <a:t>blogue</a:t>
            </a:r>
            <a:r>
              <a:rPr lang="en-US" dirty="0" smtClean="0"/>
              <a:t> host, communication platform, self-service customized outsourcing)</a:t>
            </a:r>
          </a:p>
          <a:p>
            <a:pPr lvl="1"/>
            <a:r>
              <a:rPr lang="en-US" dirty="0" smtClean="0"/>
              <a:t>Rentals are currently not offered at large by similar organizations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1168</Words>
  <Application>Microsoft Macintosh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 DRAFT BUSINESS PLAN </vt:lpstr>
      <vt:lpstr>Summary</vt:lpstr>
      <vt:lpstr>Structure</vt:lpstr>
      <vt:lpstr>Main goals</vt:lpstr>
      <vt:lpstr>Innovative management</vt:lpstr>
      <vt:lpstr>Slide 6</vt:lpstr>
      <vt:lpstr>Services</vt:lpstr>
      <vt:lpstr>Services</vt:lpstr>
      <vt:lpstr>Key competitive factors </vt:lpstr>
      <vt:lpstr>Prices - memberships</vt:lpstr>
      <vt:lpstr>Prices - Art </vt:lpstr>
      <vt:lpstr>Short term &amp; long term goals</vt:lpstr>
      <vt:lpstr>Financial overview</vt:lpstr>
      <vt:lpstr>Production, procedures &amp; policies</vt:lpstr>
      <vt:lpstr>Market</vt:lpstr>
      <vt:lpstr>The opportunity</vt:lpstr>
      <vt:lpstr>Slide 17</vt:lpstr>
      <vt:lpstr>Client database</vt:lpstr>
      <vt:lpstr>Marketing plan overview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DRAFT BUSINESS PLAN </dc:title>
  <dc:creator>Melanie Grenier</dc:creator>
  <cp:lastModifiedBy>Melanie Grenier</cp:lastModifiedBy>
  <cp:revision>7</cp:revision>
  <dcterms:created xsi:type="dcterms:W3CDTF">2011-05-23T19:46:36Z</dcterms:created>
  <dcterms:modified xsi:type="dcterms:W3CDTF">2011-05-23T19:48:19Z</dcterms:modified>
</cp:coreProperties>
</file>